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1"/>
  </p:notesMasterIdLst>
  <p:sldIdLst>
    <p:sldId id="256" r:id="rId4"/>
    <p:sldId id="257" r:id="rId5"/>
    <p:sldId id="258" r:id="rId6"/>
    <p:sldId id="259" r:id="rId7"/>
    <p:sldId id="270" r:id="rId8"/>
    <p:sldId id="271" r:id="rId9"/>
    <p:sldId id="269" r:id="rId10"/>
  </p:sldIdLst>
  <p:sldSz cx="12192000" cy="6858000"/>
  <p:notesSz cx="7772400" cy="10058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6" roundtripDataSignature="AMtx7mivk/4j0+O/0XGq3ULvzPr2J94p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91DF2B-8CE8-47CA-A753-2D559099E446}">
  <a:tblStyle styleId="{2791DF2B-8CE8-47CA-A753-2D559099E44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7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26" Type="http://customschemas.google.com/relationships/presentationmetadata" Target="metadata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9" name="Google Shape;259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59" name="Google Shape;259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08511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5" name="Google Shape;3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155531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dirty="0"/>
          </a:p>
        </p:txBody>
      </p:sp>
      <p:sp>
        <p:nvSpPr>
          <p:cNvPr id="650" name="Google Shape;650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"/>
          <p:cNvSpPr/>
          <p:nvPr/>
        </p:nvSpPr>
        <p:spPr>
          <a:xfrm>
            <a:off x="4703260" y="500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3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picture containing person, walking, people&#10;&#10;Description automatically generated">
            <a:extLst>
              <a:ext uri="{FF2B5EF4-FFF2-40B4-BE49-F238E27FC236}">
                <a16:creationId xmlns:a16="http://schemas.microsoft.com/office/drawing/2014/main" id="{C578925F-54EB-4443-855E-5F4D4D4FA7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1328"/>
          <a:stretch/>
        </p:blipFill>
        <p:spPr>
          <a:xfrm>
            <a:off x="-335390" y="-23760"/>
            <a:ext cx="7153350" cy="6858000"/>
          </a:xfrm>
          <a:prstGeom prst="rect">
            <a:avLst/>
          </a:prstGeom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"/>
          <p:cNvSpPr txBox="1"/>
          <p:nvPr/>
        </p:nvSpPr>
        <p:spPr>
          <a:xfrm>
            <a:off x="5341240" y="2018996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UNA MEDELLÌN MÀS SEGURA</a:t>
            </a:r>
            <a:endParaRPr sz="3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equipo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8644528" y="1650595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"/>
          <p:cNvSpPr/>
          <p:nvPr/>
        </p:nvSpPr>
        <p:spPr>
          <a:xfrm>
            <a:off x="1611890" y="1903800"/>
            <a:ext cx="2102100" cy="21936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8941093" y="4185350"/>
            <a:ext cx="262320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datos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1566559" y="4180675"/>
            <a:ext cx="2277853" cy="76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David Londoño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Toda la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entrega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37135" y="6185128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https://github.com/elBichologo/ST0245-002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4660640" y="4247007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</a:t>
            </a:r>
            <a:r>
              <a:rPr lang="en-US" sz="2200" b="1" dirty="0">
                <a:solidFill>
                  <a:srgbClr val="001E33"/>
                </a:solidFill>
              </a:rPr>
              <a:t> 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Serna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literatura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"/>
          <p:cNvSpPr/>
          <p:nvPr/>
        </p:nvSpPr>
        <p:spPr>
          <a:xfrm>
            <a:off x="7682150" y="604527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1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4692143" y="1684956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6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8" name="Google Shape;228;p2"/>
          <p:cNvSpPr/>
          <p:nvPr/>
        </p:nvSpPr>
        <p:spPr>
          <a:xfrm>
            <a:off x="674065" y="27891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01E55131-9BF7-446F-9C3D-AA6B86B4CA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1437662" y="2015140"/>
            <a:ext cx="2438402" cy="199175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problema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Medellín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b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6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camino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más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corto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1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restringido</a:t>
            </a:r>
            <a:endParaRPr sz="21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más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1" dirty="0" err="1">
                <a:solidFill>
                  <a:srgbClr val="001E33"/>
                </a:solidFill>
              </a:rPr>
              <a:t>c</a:t>
            </a: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amino</a:t>
            </a:r>
            <a:r>
              <a:rPr lang="en-US" sz="2200" b="1" dirty="0">
                <a:solidFill>
                  <a:srgbClr val="001E33"/>
                </a:solidFill>
              </a:rPr>
              <a:t> </a:t>
            </a:r>
            <a:r>
              <a:rPr lang="en-US" sz="2200" b="1" dirty="0" err="1">
                <a:solidFill>
                  <a:srgbClr val="001E33"/>
                </a:solidFill>
              </a:rPr>
              <a:t>más</a:t>
            </a:r>
            <a:r>
              <a:rPr lang="en-US" sz="2200" b="1" dirty="0">
                <a:solidFill>
                  <a:srgbClr val="001E33"/>
                </a:solidFill>
              </a:rPr>
              <a:t> </a:t>
            </a:r>
            <a:r>
              <a:rPr lang="en-US" sz="2200" b="1" dirty="0" err="1">
                <a:solidFill>
                  <a:srgbClr val="001E33"/>
                </a:solidFill>
              </a:rPr>
              <a:t>corto</a:t>
            </a:r>
            <a:endParaRPr sz="2200" b="1" dirty="0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600" b="1" dirty="0">
                <a:solidFill>
                  <a:srgbClr val="001E33"/>
                </a:solidFill>
              </a:rPr>
              <a:t> </a:t>
            </a:r>
            <a:r>
              <a:rPr lang="en-US" sz="2600" b="1" dirty="0" err="1">
                <a:solidFill>
                  <a:srgbClr val="001E33"/>
                </a:solidFill>
              </a:rPr>
              <a:t>restringido</a:t>
            </a:r>
            <a:endParaRPr sz="26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Primer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105e9140ba5_0_31"/>
          <p:cNvSpPr/>
          <p:nvPr/>
        </p:nvSpPr>
        <p:spPr>
          <a:xfrm>
            <a:off x="3584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7" name="Google Shape;267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6" name="Google Shape;276;g105e9140ba5_0_31"/>
            <p:cNvCxnSpPr>
              <a:stCxn id="267" idx="5"/>
              <a:endCxn id="272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7" name="Google Shape;277;g105e9140ba5_0_31"/>
            <p:cNvCxnSpPr>
              <a:stCxn id="268" idx="6"/>
              <a:endCxn id="270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8" name="Google Shape;278;g105e9140ba5_0_31"/>
            <p:cNvCxnSpPr>
              <a:stCxn id="269" idx="6"/>
              <a:endCxn id="271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5" idx="7"/>
              <a:endCxn id="271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69" idx="7"/>
              <a:endCxn id="270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68" idx="7"/>
              <a:endCxn id="272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0" idx="7"/>
              <a:endCxn id="274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2" idx="5"/>
              <a:endCxn id="273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1" idx="6"/>
              <a:endCxn id="273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0" idx="6"/>
              <a:endCxn id="273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1" idx="7"/>
              <a:endCxn id="274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7" name="Google Shape;287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105e9140ba5_0_31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ED7D3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dirty="0">
                <a:solidFill>
                  <a:srgbClr val="001E33"/>
                </a:solidFill>
              </a:rPr>
              <a:t>Camino con </a:t>
            </a:r>
            <a:r>
              <a:rPr lang="en-US" sz="2100" b="1" dirty="0" err="1">
                <a:solidFill>
                  <a:srgbClr val="001E33"/>
                </a:solidFill>
              </a:rPr>
              <a:t>menos</a:t>
            </a:r>
            <a:r>
              <a:rPr lang="en-US" sz="2100" b="1" dirty="0">
                <a:solidFill>
                  <a:srgbClr val="001E33"/>
                </a:solidFill>
              </a:rPr>
              <a:t> </a:t>
            </a:r>
            <a:r>
              <a:rPr lang="en-US" sz="2100" b="1" dirty="0" err="1">
                <a:solidFill>
                  <a:srgbClr val="001E33"/>
                </a:solidFill>
              </a:rPr>
              <a:t>acoso</a:t>
            </a:r>
            <a:r>
              <a:rPr lang="en-US" sz="2100" b="1" dirty="0">
                <a:solidFill>
                  <a:srgbClr val="001E33"/>
                </a:solidFill>
              </a:rPr>
              <a:t> callejero.py</a:t>
            </a:r>
            <a:endParaRPr sz="21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2" name="Google Shape;292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3" name="Google Shape;293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4" name="Google Shape;294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5" name="Google Shape;295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6" name="Google Shape;296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5" name="Google Shape;305;g105e9140ba5_0_31"/>
            <p:cNvCxnSpPr>
              <a:stCxn id="296" idx="5"/>
              <a:endCxn id="30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6" name="Google Shape;306;g105e9140ba5_0_31"/>
            <p:cNvCxnSpPr>
              <a:stCxn id="297" idx="6"/>
              <a:endCxn id="29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7" name="Google Shape;307;g105e9140ba5_0_31"/>
            <p:cNvCxnSpPr>
              <a:stCxn id="298" idx="6"/>
              <a:endCxn id="30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304" idx="7"/>
              <a:endCxn id="30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298" idx="7"/>
              <a:endCxn id="29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297" idx="7"/>
              <a:endCxn id="30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299" idx="7"/>
              <a:endCxn id="30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301" idx="5"/>
              <a:endCxn id="30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0" idx="6"/>
              <a:endCxn id="30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299" idx="6"/>
              <a:endCxn id="30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0" idx="7"/>
              <a:endCxn id="30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6" name="Google Shape;316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7" name="Google Shape;317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camino más corto sin superar un riesgo medio ponderado de acoso </a:t>
            </a: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8" name="Google Shape;318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Primer 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105e9140ba5_0_31"/>
          <p:cNvSpPr/>
          <p:nvPr/>
        </p:nvSpPr>
        <p:spPr>
          <a:xfrm>
            <a:off x="3584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7" name="Google Shape;267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6" name="Google Shape;276;g105e9140ba5_0_31"/>
            <p:cNvCxnSpPr>
              <a:stCxn id="267" idx="5"/>
              <a:endCxn id="272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7" name="Google Shape;277;g105e9140ba5_0_31"/>
            <p:cNvCxnSpPr>
              <a:stCxn id="268" idx="6"/>
              <a:endCxn id="270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8" name="Google Shape;278;g105e9140ba5_0_31"/>
            <p:cNvCxnSpPr>
              <a:stCxn id="269" idx="6"/>
              <a:endCxn id="271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5" idx="7"/>
              <a:endCxn id="271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69" idx="7"/>
              <a:endCxn id="270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68" idx="7"/>
              <a:endCxn id="272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0" idx="7"/>
              <a:endCxn id="274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2" idx="5"/>
              <a:endCxn id="273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1" idx="6"/>
              <a:endCxn id="273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0" idx="6"/>
              <a:endCxn id="273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1" idx="7"/>
              <a:endCxn id="274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7" name="Google Shape;287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Medellín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b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105e9140ba5_0_31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dirty="0">
                <a:solidFill>
                  <a:srgbClr val="001E33"/>
                </a:solidFill>
              </a:rPr>
              <a:t>Camino con </a:t>
            </a:r>
            <a:r>
              <a:rPr lang="en-US" sz="2100" b="1" dirty="0">
                <a:solidFill>
                  <a:srgbClr val="001E33"/>
                </a:solidFill>
              </a:rPr>
              <a:t>menos</a:t>
            </a:r>
            <a:r>
              <a:rPr lang="en-US" sz="2100" b="1" dirty="0">
                <a:solidFill>
                  <a:srgbClr val="001E33"/>
                </a:solidFill>
              </a:rPr>
              <a:t> </a:t>
            </a:r>
            <a:r>
              <a:rPr lang="en-US" sz="2100" b="1" dirty="0">
                <a:solidFill>
                  <a:srgbClr val="001E33"/>
                </a:solidFill>
              </a:rPr>
              <a:t>acoso</a:t>
            </a:r>
            <a:r>
              <a:rPr lang="en-US" sz="2100" b="1" dirty="0">
                <a:solidFill>
                  <a:srgbClr val="001E33"/>
                </a:solidFill>
              </a:rPr>
              <a:t> callejero.py</a:t>
            </a:r>
            <a:endParaRPr sz="21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2" name="Google Shape;292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3" name="Google Shape;293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4" name="Google Shape;294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5" name="Google Shape;295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6" name="Google Shape;296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5" name="Google Shape;305;g105e9140ba5_0_31"/>
            <p:cNvCxnSpPr>
              <a:stCxn id="296" idx="5"/>
              <a:endCxn id="30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6" name="Google Shape;306;g105e9140ba5_0_31"/>
            <p:cNvCxnSpPr>
              <a:stCxn id="297" idx="6"/>
              <a:endCxn id="29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7" name="Google Shape;307;g105e9140ba5_0_31"/>
            <p:cNvCxnSpPr>
              <a:stCxn id="298" idx="6"/>
              <a:endCxn id="30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304" idx="7"/>
              <a:endCxn id="30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298" idx="7"/>
              <a:endCxn id="29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297" idx="7"/>
              <a:endCxn id="30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299" idx="7"/>
              <a:endCxn id="30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301" idx="5"/>
              <a:endCxn id="30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0" idx="6"/>
              <a:endCxn id="30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299" idx="6"/>
              <a:endCxn id="30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0" idx="7"/>
              <a:endCxn id="30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6" name="Google Shape;316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7" name="Google Shape;317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camino</a:t>
            </a: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2500" b="1" i="0" u="none" strike="noStrike" cap="none" dirty="0" smtClean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menor riesgo sin superar una distancia máxima d</a:t>
            </a:r>
            <a:endParaRPr sz="2200" b="1" i="1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8" name="Google Shape;318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 txBox="1"/>
          <p:nvPr/>
        </p:nvSpPr>
        <p:spPr>
          <a:xfrm>
            <a:off x="3521413" y="3588025"/>
            <a:ext cx="475800" cy="569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dirty="0">
                <a:solidFill>
                  <a:srgbClr val="001E33"/>
                </a:solidFill>
              </a:rPr>
              <a:t>d</a:t>
            </a:r>
            <a:endParaRPr sz="2200" b="1" i="1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370297" y="6087046"/>
            <a:ext cx="52036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b="1" dirty="0" smtClean="0"/>
              <a:t>Para ambos se usó una versión de </a:t>
            </a:r>
            <a:r>
              <a:rPr lang="es-CO" sz="1200" b="1" dirty="0" smtClean="0"/>
              <a:t>Dijkstra</a:t>
            </a:r>
            <a:r>
              <a:rPr lang="es-CO" sz="1200" b="1" dirty="0" smtClean="0"/>
              <a:t> con </a:t>
            </a:r>
            <a:r>
              <a:rPr lang="es-CO" sz="1200" b="1" dirty="0"/>
              <a:t>d</a:t>
            </a:r>
            <a:r>
              <a:rPr lang="es-CO" sz="1200" b="1" dirty="0" smtClean="0"/>
              <a:t>istintos parámetros</a:t>
            </a:r>
            <a:endParaRPr lang="es-CO" sz="1200" b="1" dirty="0"/>
          </a:p>
        </p:txBody>
      </p:sp>
    </p:spTree>
    <p:extLst>
      <p:ext uri="{BB962C8B-B14F-4D97-AF65-F5344CB8AC3E}">
        <p14:creationId xmlns:p14="http://schemas.microsoft.com/office/powerpoint/2010/main" val="4156747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"/>
          <p:cNvSpPr/>
          <p:nvPr/>
        </p:nvSpPr>
        <p:spPr>
          <a:xfrm>
            <a:off x="265324" y="376925"/>
            <a:ext cx="486390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del 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"/>
          <p:cNvSpPr/>
          <p:nvPr/>
        </p:nvSpPr>
        <p:spPr>
          <a:xfrm>
            <a:off x="-2880" y="4921148"/>
            <a:ext cx="6983100" cy="644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 smtClean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lang="en-US" sz="2200" b="0" i="0" u="none" strike="noStrike" cap="none" dirty="0" smtClean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r>
              <a:rPr lang="en-US" sz="2200" b="0" i="0" u="none" strike="noStrike" cap="none" dirty="0" smtClean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smtClean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usado</a:t>
            </a:r>
            <a:r>
              <a:rPr lang="en-US" sz="2200" b="0" i="0" u="none" strike="noStrike" cap="none" dirty="0" smtClean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smtClean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fue</a:t>
            </a:r>
            <a:r>
              <a:rPr lang="en-US" sz="2200" b="0" i="0" u="none" strike="noStrike" cap="none" dirty="0" smtClean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 smtClean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Dijkstra</a:t>
            </a:r>
            <a:r>
              <a:rPr lang="en-US" sz="2200" b="0" i="0" u="none" strike="noStrike" cap="none" dirty="0" smtClean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dirty="0" smtClean="0">
                <a:solidFill>
                  <a:srgbClr val="001E33"/>
                </a:solidFill>
              </a:rPr>
              <a:t>Este </a:t>
            </a:r>
            <a:r>
              <a:rPr lang="en-US" dirty="0" err="1" smtClean="0">
                <a:solidFill>
                  <a:srgbClr val="001E33"/>
                </a:solidFill>
              </a:rPr>
              <a:t>algoritmo</a:t>
            </a:r>
            <a:r>
              <a:rPr lang="en-US" dirty="0" smtClean="0">
                <a:solidFill>
                  <a:srgbClr val="001E33"/>
                </a:solidFill>
              </a:rPr>
              <a:t> </a:t>
            </a:r>
            <a:r>
              <a:rPr lang="es-CO" dirty="0" smtClean="0">
                <a:solidFill>
                  <a:srgbClr val="001E33"/>
                </a:solidFill>
              </a:rPr>
              <a:t>encuentra</a:t>
            </a:r>
            <a:r>
              <a:rPr lang="en-US" dirty="0" smtClean="0">
                <a:solidFill>
                  <a:srgbClr val="001E33"/>
                </a:solidFill>
              </a:rPr>
              <a:t> el </a:t>
            </a:r>
            <a:r>
              <a:rPr lang="en-US" dirty="0" smtClean="0">
                <a:solidFill>
                  <a:srgbClr val="001E33"/>
                </a:solidFill>
              </a:rPr>
              <a:t>camino</a:t>
            </a:r>
            <a:r>
              <a:rPr lang="en-US" dirty="0" smtClean="0">
                <a:solidFill>
                  <a:srgbClr val="001E33"/>
                </a:solidFill>
              </a:rPr>
              <a:t> </a:t>
            </a:r>
            <a:r>
              <a:rPr lang="en-US" dirty="0" smtClean="0">
                <a:solidFill>
                  <a:srgbClr val="001E33"/>
                </a:solidFill>
              </a:rPr>
              <a:t>más</a:t>
            </a:r>
            <a:r>
              <a:rPr lang="en-US" dirty="0" smtClean="0">
                <a:solidFill>
                  <a:srgbClr val="001E33"/>
                </a:solidFill>
              </a:rPr>
              <a:t> </a:t>
            </a:r>
            <a:r>
              <a:rPr lang="en-US" dirty="0" smtClean="0">
                <a:solidFill>
                  <a:srgbClr val="001E33"/>
                </a:solidFill>
              </a:rPr>
              <a:t>corto</a:t>
            </a:r>
            <a:r>
              <a:rPr lang="en-US" dirty="0" smtClean="0">
                <a:solidFill>
                  <a:srgbClr val="001E33"/>
                </a:solidFill>
              </a:rPr>
              <a:t> entre dos </a:t>
            </a:r>
            <a:r>
              <a:rPr lang="en-US" dirty="0" smtClean="0">
                <a:solidFill>
                  <a:srgbClr val="001E33"/>
                </a:solidFill>
              </a:rPr>
              <a:t>nodos</a:t>
            </a:r>
            <a:r>
              <a:rPr lang="en-US" dirty="0" smtClean="0">
                <a:solidFill>
                  <a:srgbClr val="001E33"/>
                </a:solidFill>
              </a:rPr>
              <a:t> </a:t>
            </a:r>
            <a:r>
              <a:rPr lang="en-US" dirty="0" smtClean="0">
                <a:solidFill>
                  <a:srgbClr val="001E33"/>
                </a:solidFill>
              </a:rPr>
              <a:t>seleccionando</a:t>
            </a:r>
            <a:r>
              <a:rPr lang="en-US" dirty="0" smtClean="0">
                <a:solidFill>
                  <a:srgbClr val="001E33"/>
                </a:solidFill>
              </a:rPr>
              <a:t> </a:t>
            </a:r>
            <a:r>
              <a:rPr lang="en-US" dirty="0" smtClean="0">
                <a:solidFill>
                  <a:srgbClr val="001E33"/>
                </a:solidFill>
              </a:rPr>
              <a:t>los</a:t>
            </a:r>
            <a:r>
              <a:rPr lang="en-US" dirty="0" smtClean="0">
                <a:solidFill>
                  <a:srgbClr val="001E33"/>
                </a:solidFill>
              </a:rPr>
              <a:t> las </a:t>
            </a:r>
            <a:r>
              <a:rPr lang="en-US" dirty="0" smtClean="0">
                <a:solidFill>
                  <a:srgbClr val="001E33"/>
                </a:solidFill>
              </a:rPr>
              <a:t>aristas</a:t>
            </a:r>
            <a:r>
              <a:rPr lang="en-US" dirty="0" smtClean="0">
                <a:solidFill>
                  <a:srgbClr val="001E33"/>
                </a:solidFill>
              </a:rPr>
              <a:t> que </a:t>
            </a:r>
            <a:r>
              <a:rPr lang="en-US" dirty="0" smtClean="0">
                <a:solidFill>
                  <a:srgbClr val="001E33"/>
                </a:solidFill>
              </a:rPr>
              <a:t>tengan</a:t>
            </a:r>
            <a:r>
              <a:rPr lang="en-US" dirty="0" smtClean="0">
                <a:solidFill>
                  <a:srgbClr val="001E33"/>
                </a:solidFill>
              </a:rPr>
              <a:t> </a:t>
            </a:r>
            <a:r>
              <a:rPr lang="en-US" dirty="0" smtClean="0">
                <a:solidFill>
                  <a:srgbClr val="001E33"/>
                </a:solidFill>
              </a:rPr>
              <a:t>menor</a:t>
            </a:r>
            <a:r>
              <a:rPr lang="en-US" dirty="0" smtClean="0">
                <a:solidFill>
                  <a:srgbClr val="001E33"/>
                </a:solidFill>
              </a:rPr>
              <a:t> peso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t="2000"/>
          <a:stretch/>
        </p:blipFill>
        <p:spPr>
          <a:xfrm>
            <a:off x="983175" y="860257"/>
            <a:ext cx="4171098" cy="410136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39"/>
          <a:stretch/>
        </p:blipFill>
        <p:spPr>
          <a:xfrm>
            <a:off x="5760719" y="1636639"/>
            <a:ext cx="5408023" cy="289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74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Google Shape;652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Google Shape;653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</a:t>
            </a:r>
            <a:r>
              <a:rPr lang="en-US" sz="6000" dirty="0">
                <a:solidFill>
                  <a:srgbClr val="001E33"/>
                </a:solidFill>
              </a:rPr>
              <a:t>!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</a:t>
            </a: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apoyo</a:t>
            </a:r>
            <a:r>
              <a:rPr lang="en-US" sz="25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endParaRPr sz="1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David,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financiado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por sus. Le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agradece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a la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Vicerrectoría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Descubrimiento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y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Creación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, de la Universidad EAFIT,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su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apoyo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esta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investigación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163</Words>
  <Application>Microsoft Office PowerPoint</Application>
  <PresentationFormat>Panorámica</PresentationFormat>
  <Paragraphs>33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Calibri</vt:lpstr>
      <vt:lpstr>Arial</vt:lpstr>
      <vt:lpstr>Times New Roman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Referee</dc:creator>
  <cp:lastModifiedBy>Usuario</cp:lastModifiedBy>
  <cp:revision>4</cp:revision>
  <dcterms:created xsi:type="dcterms:W3CDTF">2020-06-26T14:36:07Z</dcterms:created>
  <dcterms:modified xsi:type="dcterms:W3CDTF">2022-04-18T03:15:13Z</dcterms:modified>
</cp:coreProperties>
</file>